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84" r:id="rId2"/>
    <p:sldId id="273" r:id="rId3"/>
    <p:sldId id="27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>
        <p:scale>
          <a:sx n="66" d="100"/>
          <a:sy n="66" d="100"/>
        </p:scale>
        <p:origin x="2748" y="10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047" y="367849"/>
            <a:ext cx="8384389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  <a:sym typeface="Webdings" panose="05030102010509060703" pitchFamily="18" charset="2"/>
              </a:defRPr>
            </a:lvl1pPr>
          </a:lstStyle>
          <a:p>
            <a:r>
              <a:rPr lang="fr-FR" dirty="0"/>
              <a:t>Modifiez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7C817E1-5226-DA38-722B-8E05666AE0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1593DE-4C81-584D-7AD7-E893CA36D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94FB9A-5416-ECD5-A568-05FEE3940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D16DE7-4B05-ADB6-CDB9-0F26F7D1853C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8E22140-93FC-51B3-3F77-B40F584B2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05C5756-FA9D-BE1D-98F4-F9C784EC4081}"/>
              </a:ext>
            </a:extLst>
          </p:cNvPr>
          <p:cNvSpPr txBox="1"/>
          <p:nvPr/>
        </p:nvSpPr>
        <p:spPr>
          <a:xfrm>
            <a:off x="2376170" y="2593399"/>
            <a:ext cx="50165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passer </a:t>
            </a:r>
            <a:r>
              <a:rPr lang="fr-FR" sz="3200" b="1">
                <a:solidFill>
                  <a:schemeClr val="bg1"/>
                </a:solidFill>
              </a:rPr>
              <a:t>d’une représentation d’un nombre à une autre. </a:t>
            </a:r>
            <a:endParaRPr lang="fr-F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047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D0F7DE27-AEEA-A994-1B9F-E20543DB8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35CE0BAB-7C28-3DE6-8A25-1705BEE44743}"/>
              </a:ext>
            </a:extLst>
          </p:cNvPr>
          <p:cNvGrpSpPr/>
          <p:nvPr/>
        </p:nvGrpSpPr>
        <p:grpSpPr>
          <a:xfrm rot="6293686">
            <a:off x="1318751" y="357175"/>
            <a:ext cx="6506496" cy="6318385"/>
            <a:chOff x="0" y="0"/>
            <a:chExt cx="7780656" cy="7556029"/>
          </a:xfrm>
        </p:grpSpPr>
        <p:sp>
          <p:nvSpPr>
            <p:cNvPr id="12" name="Larme 11">
              <a:extLst>
                <a:ext uri="{FF2B5EF4-FFF2-40B4-BE49-F238E27FC236}">
                  <a16:creationId xmlns:a16="http://schemas.microsoft.com/office/drawing/2014/main" id="{C7F5C525-54D5-94A2-3E11-3968A6C28D97}"/>
                </a:ext>
              </a:extLst>
            </p:cNvPr>
            <p:cNvSpPr/>
            <p:nvPr/>
          </p:nvSpPr>
          <p:spPr>
            <a:xfrm rot="10373980">
              <a:off x="3889717" y="164800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3" name="Larme 12">
              <a:extLst>
                <a:ext uri="{FF2B5EF4-FFF2-40B4-BE49-F238E27FC236}">
                  <a16:creationId xmlns:a16="http://schemas.microsoft.com/office/drawing/2014/main" id="{AE0660E6-E426-DF17-DB39-1874F58429FA}"/>
                </a:ext>
              </a:extLst>
            </p:cNvPr>
            <p:cNvSpPr/>
            <p:nvPr/>
          </p:nvSpPr>
          <p:spPr>
            <a:xfrm rot="14666085">
              <a:off x="4726867" y="2884969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4" name="Larme 13">
              <a:extLst>
                <a:ext uri="{FF2B5EF4-FFF2-40B4-BE49-F238E27FC236}">
                  <a16:creationId xmlns:a16="http://schemas.microsoft.com/office/drawing/2014/main" id="{3B79FF9D-5F3A-89C3-3897-772408C3EA16}"/>
                </a:ext>
              </a:extLst>
            </p:cNvPr>
            <p:cNvSpPr/>
            <p:nvPr/>
          </p:nvSpPr>
          <p:spPr>
            <a:xfrm rot="6250950">
              <a:off x="1103117" y="73922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5" name="Larme 14">
              <a:extLst>
                <a:ext uri="{FF2B5EF4-FFF2-40B4-BE49-F238E27FC236}">
                  <a16:creationId xmlns:a16="http://schemas.microsoft.com/office/drawing/2014/main" id="{4D630516-F085-C0D0-1877-F3712808C789}"/>
                </a:ext>
              </a:extLst>
            </p:cNvPr>
            <p:cNvSpPr/>
            <p:nvPr/>
          </p:nvSpPr>
          <p:spPr>
            <a:xfrm rot="1750620">
              <a:off x="0" y="2767323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6" name="Larme 15">
              <a:extLst>
                <a:ext uri="{FF2B5EF4-FFF2-40B4-BE49-F238E27FC236}">
                  <a16:creationId xmlns:a16="http://schemas.microsoft.com/office/drawing/2014/main" id="{43DCB9A5-294E-AEF0-ECFF-BDC703F788CF}"/>
                </a:ext>
              </a:extLst>
            </p:cNvPr>
            <p:cNvSpPr/>
            <p:nvPr/>
          </p:nvSpPr>
          <p:spPr>
            <a:xfrm rot="18894661">
              <a:off x="2337632" y="4502240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451AAFCA-D309-B6AE-727C-98EA2E9B9D73}"/>
                </a:ext>
              </a:extLst>
            </p:cNvPr>
            <p:cNvSpPr/>
            <p:nvPr/>
          </p:nvSpPr>
          <p:spPr>
            <a:xfrm rot="2745475">
              <a:off x="2998471" y="2764391"/>
              <a:ext cx="1915185" cy="191519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78CB1DB2-C4E5-3101-D327-77687919FD2D}"/>
              </a:ext>
            </a:extLst>
          </p:cNvPr>
          <p:cNvSpPr txBox="1"/>
          <p:nvPr/>
        </p:nvSpPr>
        <p:spPr>
          <a:xfrm>
            <a:off x="3837449" y="3214818"/>
            <a:ext cx="16190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2139</a:t>
            </a:r>
            <a:endParaRPr lang="fr-FR" sz="5400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5EE5296-2A69-D740-7385-47AF26736809}"/>
              </a:ext>
            </a:extLst>
          </p:cNvPr>
          <p:cNvSpPr txBox="1"/>
          <p:nvPr/>
        </p:nvSpPr>
        <p:spPr>
          <a:xfrm>
            <a:off x="3410869" y="1106988"/>
            <a:ext cx="25941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2000+100+30+9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F9C8E0B-1DD4-3EBE-94C8-53DC65E6E306}"/>
              </a:ext>
            </a:extLst>
          </p:cNvPr>
          <p:cNvSpPr txBox="1"/>
          <p:nvPr/>
        </p:nvSpPr>
        <p:spPr>
          <a:xfrm>
            <a:off x="4875838" y="5079867"/>
            <a:ext cx="2594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2100&lt;2139&lt;2200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403758CA-DE3B-776D-00B3-F4BD55DBE3EE}"/>
              </a:ext>
            </a:extLst>
          </p:cNvPr>
          <p:cNvSpPr txBox="1"/>
          <p:nvPr/>
        </p:nvSpPr>
        <p:spPr>
          <a:xfrm>
            <a:off x="2479669" y="4691194"/>
            <a:ext cx="20962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70C0"/>
                </a:solidFill>
                <a:latin typeface="Cursive standard" pitchFamily="2" charset="0"/>
              </a:rPr>
              <a:t>deux-mille-cent-trente-neuf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C35A17B-19AB-D64E-40D8-B033BF6C4B70}"/>
              </a:ext>
            </a:extLst>
          </p:cNvPr>
          <p:cNvSpPr/>
          <p:nvPr/>
        </p:nvSpPr>
        <p:spPr>
          <a:xfrm>
            <a:off x="2564224" y="2487728"/>
            <a:ext cx="68528" cy="3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69A9F86-212C-FFD5-AB0D-4D81D34587B2}"/>
              </a:ext>
            </a:extLst>
          </p:cNvPr>
          <p:cNvSpPr/>
          <p:nvPr/>
        </p:nvSpPr>
        <p:spPr>
          <a:xfrm>
            <a:off x="2901601" y="2488274"/>
            <a:ext cx="59138" cy="591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aphicFrame>
        <p:nvGraphicFramePr>
          <p:cNvPr id="44" name="Tableau 43">
            <a:extLst>
              <a:ext uri="{FF2B5EF4-FFF2-40B4-BE49-F238E27FC236}">
                <a16:creationId xmlns:a16="http://schemas.microsoft.com/office/drawing/2014/main" id="{0AD45C88-1573-09DB-155F-66EC12FC5A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368733"/>
              </p:ext>
            </p:extLst>
          </p:nvPr>
        </p:nvGraphicFramePr>
        <p:xfrm>
          <a:off x="2564224" y="3250217"/>
          <a:ext cx="339677" cy="721379"/>
        </p:xfrm>
        <a:graphic>
          <a:graphicData uri="http://schemas.openxmlformats.org/drawingml/2006/table">
            <a:tbl>
              <a:tblPr firstRow="1" firstCol="1" bandRow="1"/>
              <a:tblGrid>
                <a:gridCol w="339677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2621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b="1" kern="1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fr-FR" sz="1100" kern="1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4097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graphicFrame>
        <p:nvGraphicFramePr>
          <p:cNvPr id="45" name="Tableau 44">
            <a:extLst>
              <a:ext uri="{FF2B5EF4-FFF2-40B4-BE49-F238E27FC236}">
                <a16:creationId xmlns:a16="http://schemas.microsoft.com/office/drawing/2014/main" id="{5A9F912D-61A0-DDFF-40EB-2663F8F064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9756079"/>
              </p:ext>
            </p:extLst>
          </p:nvPr>
        </p:nvGraphicFramePr>
        <p:xfrm>
          <a:off x="2903901" y="3250218"/>
          <a:ext cx="679354" cy="721379"/>
        </p:xfrm>
        <a:graphic>
          <a:graphicData uri="http://schemas.openxmlformats.org/drawingml/2006/table">
            <a:tbl>
              <a:tblPr firstRow="1" firstCol="1" bandRow="1"/>
              <a:tblGrid>
                <a:gridCol w="339677">
                  <a:extLst>
                    <a:ext uri="{9D8B030D-6E8A-4147-A177-3AD203B41FA5}">
                      <a16:colId xmlns:a16="http://schemas.microsoft.com/office/drawing/2014/main" val="737131982"/>
                    </a:ext>
                  </a:extLst>
                </a:gridCol>
                <a:gridCol w="339677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2621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b="1" kern="1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b="1" kern="1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4097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  <p:sp>
        <p:nvSpPr>
          <p:cNvPr id="46" name="ZoneTexte 45">
            <a:extLst>
              <a:ext uri="{FF2B5EF4-FFF2-40B4-BE49-F238E27FC236}">
                <a16:creationId xmlns:a16="http://schemas.microsoft.com/office/drawing/2014/main" id="{020E79CC-0862-27EF-0840-24B76FD639A8}"/>
              </a:ext>
            </a:extLst>
          </p:cNvPr>
          <p:cNvSpPr txBox="1"/>
          <p:nvPr/>
        </p:nvSpPr>
        <p:spPr>
          <a:xfrm>
            <a:off x="5553392" y="2594633"/>
            <a:ext cx="21808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2×1000 + 1×100</a:t>
            </a:r>
          </a:p>
          <a:p>
            <a:r>
              <a:rPr lang="fr-FR" sz="2400" dirty="0">
                <a:solidFill>
                  <a:srgbClr val="0070C0"/>
                </a:solidFill>
              </a:rPr>
              <a:t>+ 3×10 + 9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F278BC1-B610-B300-BA5D-0A2F1886254D}"/>
              </a:ext>
            </a:extLst>
          </p:cNvPr>
          <p:cNvSpPr/>
          <p:nvPr/>
        </p:nvSpPr>
        <p:spPr>
          <a:xfrm>
            <a:off x="2159112" y="2089333"/>
            <a:ext cx="360000" cy="36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100" dirty="0"/>
              <a:t>1000</a:t>
            </a:r>
            <a:endParaRPr lang="fr-FR" sz="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F28425-292D-DA05-B734-BC09FE6CDBCE}"/>
              </a:ext>
            </a:extLst>
          </p:cNvPr>
          <p:cNvSpPr/>
          <p:nvPr/>
        </p:nvSpPr>
        <p:spPr>
          <a:xfrm>
            <a:off x="2632752" y="2089333"/>
            <a:ext cx="360000" cy="36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100" dirty="0"/>
              <a:t>1000</a:t>
            </a:r>
            <a:endParaRPr lang="fr-FR" sz="8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8C439BA-DCAC-0738-D08E-0AB3D3978B93}"/>
              </a:ext>
            </a:extLst>
          </p:cNvPr>
          <p:cNvSpPr/>
          <p:nvPr/>
        </p:nvSpPr>
        <p:spPr>
          <a:xfrm>
            <a:off x="2154798" y="2491072"/>
            <a:ext cx="360000" cy="36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100" dirty="0"/>
              <a:t>100</a:t>
            </a:r>
            <a:endParaRPr lang="fr-FR" sz="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95C4E4F-7B90-97C9-E5FB-55D5B654A5E3}"/>
              </a:ext>
            </a:extLst>
          </p:cNvPr>
          <p:cNvSpPr/>
          <p:nvPr/>
        </p:nvSpPr>
        <p:spPr>
          <a:xfrm>
            <a:off x="2682178" y="2487728"/>
            <a:ext cx="68528" cy="3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264F5A-5C75-F695-56FB-F36ECD05E990}"/>
              </a:ext>
            </a:extLst>
          </p:cNvPr>
          <p:cNvSpPr/>
          <p:nvPr/>
        </p:nvSpPr>
        <p:spPr>
          <a:xfrm>
            <a:off x="2802144" y="2487728"/>
            <a:ext cx="68528" cy="3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7FC16B0-35E3-9B00-9653-BCA098DD0E9A}"/>
              </a:ext>
            </a:extLst>
          </p:cNvPr>
          <p:cNvSpPr/>
          <p:nvPr/>
        </p:nvSpPr>
        <p:spPr>
          <a:xfrm>
            <a:off x="2987384" y="2488274"/>
            <a:ext cx="59138" cy="591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9154325-3069-315F-24BE-B6F8471C8A4E}"/>
              </a:ext>
            </a:extLst>
          </p:cNvPr>
          <p:cNvSpPr/>
          <p:nvPr/>
        </p:nvSpPr>
        <p:spPr>
          <a:xfrm>
            <a:off x="2901601" y="2559302"/>
            <a:ext cx="59138" cy="591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AFA871E-D311-7196-614F-EE7B2DF34496}"/>
              </a:ext>
            </a:extLst>
          </p:cNvPr>
          <p:cNvSpPr/>
          <p:nvPr/>
        </p:nvSpPr>
        <p:spPr>
          <a:xfrm>
            <a:off x="2987384" y="2559302"/>
            <a:ext cx="59138" cy="591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4E2DFC3-B69C-58CC-C275-25B2A814C5EB}"/>
              </a:ext>
            </a:extLst>
          </p:cNvPr>
          <p:cNvSpPr/>
          <p:nvPr/>
        </p:nvSpPr>
        <p:spPr>
          <a:xfrm>
            <a:off x="2901601" y="2637640"/>
            <a:ext cx="59138" cy="591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9DB2482-9110-5CEA-D633-8A4147EE607D}"/>
              </a:ext>
            </a:extLst>
          </p:cNvPr>
          <p:cNvSpPr/>
          <p:nvPr/>
        </p:nvSpPr>
        <p:spPr>
          <a:xfrm>
            <a:off x="2987384" y="2637640"/>
            <a:ext cx="59138" cy="591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F0C7A5F-B72B-A67E-F094-08E570D30F2F}"/>
              </a:ext>
            </a:extLst>
          </p:cNvPr>
          <p:cNvSpPr/>
          <p:nvPr/>
        </p:nvSpPr>
        <p:spPr>
          <a:xfrm>
            <a:off x="2901601" y="2708668"/>
            <a:ext cx="59138" cy="591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F004AD-F1BC-E12B-413A-335E9B1C6B69}"/>
              </a:ext>
            </a:extLst>
          </p:cNvPr>
          <p:cNvSpPr/>
          <p:nvPr/>
        </p:nvSpPr>
        <p:spPr>
          <a:xfrm>
            <a:off x="2987384" y="2708668"/>
            <a:ext cx="59138" cy="591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78D2E69-EA56-26DB-EAA5-5EDE61DE4E04}"/>
              </a:ext>
            </a:extLst>
          </p:cNvPr>
          <p:cNvSpPr/>
          <p:nvPr/>
        </p:nvSpPr>
        <p:spPr>
          <a:xfrm>
            <a:off x="2948569" y="2780559"/>
            <a:ext cx="59138" cy="591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aphicFrame>
        <p:nvGraphicFramePr>
          <p:cNvPr id="32" name="Tableau 31">
            <a:extLst>
              <a:ext uri="{FF2B5EF4-FFF2-40B4-BE49-F238E27FC236}">
                <a16:creationId xmlns:a16="http://schemas.microsoft.com/office/drawing/2014/main" id="{75B77B22-2899-5EBD-38A8-EC0DCE548D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422122"/>
              </p:ext>
            </p:extLst>
          </p:nvPr>
        </p:nvGraphicFramePr>
        <p:xfrm>
          <a:off x="2232009" y="3250217"/>
          <a:ext cx="339677" cy="721379"/>
        </p:xfrm>
        <a:graphic>
          <a:graphicData uri="http://schemas.openxmlformats.org/drawingml/2006/table">
            <a:tbl>
              <a:tblPr firstRow="1" firstCol="1" bandRow="1"/>
              <a:tblGrid>
                <a:gridCol w="339677">
                  <a:extLst>
                    <a:ext uri="{9D8B030D-6E8A-4147-A177-3AD203B41FA5}">
                      <a16:colId xmlns:a16="http://schemas.microsoft.com/office/drawing/2014/main" val="3107339175"/>
                    </a:ext>
                  </a:extLst>
                </a:gridCol>
              </a:tblGrid>
              <a:tr h="2621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b="1" kern="100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endParaRPr lang="fr-FR" sz="1100" kern="1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3524227"/>
                  </a:ext>
                </a:extLst>
              </a:tr>
              <a:tr h="4097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kern="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28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9" grpId="0"/>
      <p:bldP spid="30" grpId="0"/>
      <p:bldP spid="31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4E31E5-49FC-5FFA-80FA-5B7DA1EC66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e 37">
            <a:extLst>
              <a:ext uri="{FF2B5EF4-FFF2-40B4-BE49-F238E27FC236}">
                <a16:creationId xmlns:a16="http://schemas.microsoft.com/office/drawing/2014/main" id="{7B3B5064-172A-8528-976C-67A72C8A2ED4}"/>
              </a:ext>
            </a:extLst>
          </p:cNvPr>
          <p:cNvGrpSpPr/>
          <p:nvPr/>
        </p:nvGrpSpPr>
        <p:grpSpPr>
          <a:xfrm rot="6293686">
            <a:off x="1471314" y="437728"/>
            <a:ext cx="6637894" cy="6445984"/>
            <a:chOff x="0" y="0"/>
            <a:chExt cx="7780656" cy="7556029"/>
          </a:xfrm>
        </p:grpSpPr>
        <p:sp>
          <p:nvSpPr>
            <p:cNvPr id="39" name="Larme 38">
              <a:extLst>
                <a:ext uri="{FF2B5EF4-FFF2-40B4-BE49-F238E27FC236}">
                  <a16:creationId xmlns:a16="http://schemas.microsoft.com/office/drawing/2014/main" id="{510C76B5-44AA-D37F-7C94-91AD7561FB02}"/>
                </a:ext>
              </a:extLst>
            </p:cNvPr>
            <p:cNvSpPr/>
            <p:nvPr/>
          </p:nvSpPr>
          <p:spPr>
            <a:xfrm rot="10373980">
              <a:off x="3889717" y="164800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  <p:sp>
          <p:nvSpPr>
            <p:cNvPr id="40" name="Larme 39">
              <a:extLst>
                <a:ext uri="{FF2B5EF4-FFF2-40B4-BE49-F238E27FC236}">
                  <a16:creationId xmlns:a16="http://schemas.microsoft.com/office/drawing/2014/main" id="{E25D23B9-D8F9-BF42-19EE-952F0B78531F}"/>
                </a:ext>
              </a:extLst>
            </p:cNvPr>
            <p:cNvSpPr/>
            <p:nvPr/>
          </p:nvSpPr>
          <p:spPr>
            <a:xfrm rot="14666085">
              <a:off x="4726867" y="2884969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  <p:sp>
          <p:nvSpPr>
            <p:cNvPr id="41" name="Larme 40">
              <a:extLst>
                <a:ext uri="{FF2B5EF4-FFF2-40B4-BE49-F238E27FC236}">
                  <a16:creationId xmlns:a16="http://schemas.microsoft.com/office/drawing/2014/main" id="{062853F9-17A3-6948-EC59-5831003FE1CB}"/>
                </a:ext>
              </a:extLst>
            </p:cNvPr>
            <p:cNvSpPr/>
            <p:nvPr/>
          </p:nvSpPr>
          <p:spPr>
            <a:xfrm rot="6250950">
              <a:off x="1103117" y="73922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  <p:sp>
          <p:nvSpPr>
            <p:cNvPr id="42" name="Larme 41">
              <a:extLst>
                <a:ext uri="{FF2B5EF4-FFF2-40B4-BE49-F238E27FC236}">
                  <a16:creationId xmlns:a16="http://schemas.microsoft.com/office/drawing/2014/main" id="{452F0AD2-ACB1-A569-2BA9-73EC5E36A16E}"/>
                </a:ext>
              </a:extLst>
            </p:cNvPr>
            <p:cNvSpPr/>
            <p:nvPr/>
          </p:nvSpPr>
          <p:spPr>
            <a:xfrm rot="1750620">
              <a:off x="0" y="2767323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  <p:sp>
          <p:nvSpPr>
            <p:cNvPr id="43" name="Larme 42">
              <a:extLst>
                <a:ext uri="{FF2B5EF4-FFF2-40B4-BE49-F238E27FC236}">
                  <a16:creationId xmlns:a16="http://schemas.microsoft.com/office/drawing/2014/main" id="{48449BDF-2772-40AD-88A4-C8A2CD638948}"/>
                </a:ext>
              </a:extLst>
            </p:cNvPr>
            <p:cNvSpPr/>
            <p:nvPr/>
          </p:nvSpPr>
          <p:spPr>
            <a:xfrm rot="18894661">
              <a:off x="2337632" y="4502240"/>
              <a:ext cx="3127711" cy="2979867"/>
            </a:xfrm>
            <a:prstGeom prst="teardrop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  <p:sp>
          <p:nvSpPr>
            <p:cNvPr id="47" name="Ellipse 46">
              <a:extLst>
                <a:ext uri="{FF2B5EF4-FFF2-40B4-BE49-F238E27FC236}">
                  <a16:creationId xmlns:a16="http://schemas.microsoft.com/office/drawing/2014/main" id="{EACE6861-C733-12C0-D58D-EED5DA2E65EF}"/>
                </a:ext>
              </a:extLst>
            </p:cNvPr>
            <p:cNvSpPr/>
            <p:nvPr/>
          </p:nvSpPr>
          <p:spPr>
            <a:xfrm rot="2745475">
              <a:off x="2998471" y="2764391"/>
              <a:ext cx="1915185" cy="191519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1350"/>
            </a:p>
          </p:txBody>
        </p:sp>
      </p:grpSp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CD6763BB-2D3A-8AB4-6F13-F0F775D918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4E9D442-3C12-8035-8537-C1CD011A5A20}"/>
              </a:ext>
            </a:extLst>
          </p:cNvPr>
          <p:cNvSpPr/>
          <p:nvPr/>
        </p:nvSpPr>
        <p:spPr>
          <a:xfrm>
            <a:off x="3259453" y="3014423"/>
            <a:ext cx="68528" cy="36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1E16C23-B085-FDB3-E144-31E0E2BFBE3E}"/>
              </a:ext>
            </a:extLst>
          </p:cNvPr>
          <p:cNvSpPr/>
          <p:nvPr/>
        </p:nvSpPr>
        <p:spPr>
          <a:xfrm>
            <a:off x="2450850" y="2208806"/>
            <a:ext cx="360000" cy="36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100" dirty="0"/>
              <a:t>1000</a:t>
            </a:r>
            <a:endParaRPr lang="fr-FR" sz="8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26B316C-F805-0494-6DFC-2517EE243AD9}"/>
              </a:ext>
            </a:extLst>
          </p:cNvPr>
          <p:cNvSpPr/>
          <p:nvPr/>
        </p:nvSpPr>
        <p:spPr>
          <a:xfrm>
            <a:off x="2452751" y="2611722"/>
            <a:ext cx="360000" cy="36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100" dirty="0"/>
              <a:t>100</a:t>
            </a:r>
            <a:endParaRPr lang="fr-FR" sz="8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2602598-3D23-6E4D-63AA-A43169E4208F}"/>
              </a:ext>
            </a:extLst>
          </p:cNvPr>
          <p:cNvSpPr/>
          <p:nvPr/>
        </p:nvSpPr>
        <p:spPr>
          <a:xfrm>
            <a:off x="3376114" y="3066449"/>
            <a:ext cx="59138" cy="591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E52102F-C7ED-935F-8CAC-8976581B055E}"/>
              </a:ext>
            </a:extLst>
          </p:cNvPr>
          <p:cNvSpPr/>
          <p:nvPr/>
        </p:nvSpPr>
        <p:spPr>
          <a:xfrm>
            <a:off x="2853051" y="2207103"/>
            <a:ext cx="360000" cy="36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100" dirty="0"/>
              <a:t>1000</a:t>
            </a:r>
            <a:endParaRPr lang="fr-FR" sz="8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19F89F1-7BE1-45CE-1F25-436296AEF023}"/>
              </a:ext>
            </a:extLst>
          </p:cNvPr>
          <p:cNvSpPr/>
          <p:nvPr/>
        </p:nvSpPr>
        <p:spPr>
          <a:xfrm>
            <a:off x="3255252" y="2207103"/>
            <a:ext cx="360000" cy="3600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100" dirty="0"/>
              <a:t>1000</a:t>
            </a:r>
            <a:endParaRPr lang="fr-FR" sz="8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A764DDC-C7C6-E47D-10B0-B06854728245}"/>
              </a:ext>
            </a:extLst>
          </p:cNvPr>
          <p:cNvSpPr/>
          <p:nvPr/>
        </p:nvSpPr>
        <p:spPr>
          <a:xfrm>
            <a:off x="2853051" y="2611722"/>
            <a:ext cx="360000" cy="36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100" dirty="0"/>
              <a:t>100</a:t>
            </a:r>
            <a:endParaRPr lang="fr-FR" sz="8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D2D5E0B-5FA3-A5E7-7323-A8831240C337}"/>
              </a:ext>
            </a:extLst>
          </p:cNvPr>
          <p:cNvSpPr/>
          <p:nvPr/>
        </p:nvSpPr>
        <p:spPr>
          <a:xfrm>
            <a:off x="3255252" y="2610763"/>
            <a:ext cx="360000" cy="36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100" dirty="0"/>
              <a:t>100</a:t>
            </a:r>
            <a:endParaRPr lang="fr-FR" sz="8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3836679-E2B6-649F-7453-F00A130520BC}"/>
              </a:ext>
            </a:extLst>
          </p:cNvPr>
          <p:cNvSpPr/>
          <p:nvPr/>
        </p:nvSpPr>
        <p:spPr>
          <a:xfrm>
            <a:off x="2452751" y="3014424"/>
            <a:ext cx="360000" cy="36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100" dirty="0"/>
              <a:t>100</a:t>
            </a:r>
            <a:endParaRPr lang="fr-FR" sz="8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E7C264B-6CC4-0114-1445-5B51696A43DF}"/>
              </a:ext>
            </a:extLst>
          </p:cNvPr>
          <p:cNvSpPr/>
          <p:nvPr/>
        </p:nvSpPr>
        <p:spPr>
          <a:xfrm>
            <a:off x="2853051" y="3014424"/>
            <a:ext cx="360000" cy="3600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100" dirty="0"/>
              <a:t>100</a:t>
            </a:r>
            <a:endParaRPr lang="fr-FR" sz="8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1E68D03-815E-65E3-DFE9-22ACD88C9D6E}"/>
              </a:ext>
            </a:extLst>
          </p:cNvPr>
          <p:cNvSpPr/>
          <p:nvPr/>
        </p:nvSpPr>
        <p:spPr>
          <a:xfrm>
            <a:off x="3374383" y="3162135"/>
            <a:ext cx="59138" cy="591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A186E934-CFE3-BD45-FBB3-C322ED52AB47}"/>
              </a:ext>
            </a:extLst>
          </p:cNvPr>
          <p:cNvSpPr txBox="1"/>
          <p:nvPr/>
        </p:nvSpPr>
        <p:spPr>
          <a:xfrm>
            <a:off x="3603763" y="1368692"/>
            <a:ext cx="25941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3000+500+10+2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673ED933-C4C3-ECA4-A61F-9637F6296A6A}"/>
              </a:ext>
            </a:extLst>
          </p:cNvPr>
          <p:cNvSpPr txBox="1"/>
          <p:nvPr/>
        </p:nvSpPr>
        <p:spPr>
          <a:xfrm>
            <a:off x="4135229" y="3243277"/>
            <a:ext cx="13736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3512</a:t>
            </a:r>
            <a:endParaRPr lang="fr-FR" sz="6000" dirty="0"/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5E3B08CF-FFBE-3B99-EEA6-9790904EB4D5}"/>
              </a:ext>
            </a:extLst>
          </p:cNvPr>
          <p:cNvSpPr txBox="1"/>
          <p:nvPr/>
        </p:nvSpPr>
        <p:spPr>
          <a:xfrm>
            <a:off x="5877055" y="2776205"/>
            <a:ext cx="21808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3×1000 + 5×100</a:t>
            </a:r>
          </a:p>
          <a:p>
            <a:r>
              <a:rPr lang="fr-FR" sz="2400" dirty="0">
                <a:solidFill>
                  <a:srgbClr val="0070C0"/>
                </a:solidFill>
              </a:rPr>
              <a:t>+ 1×10 + 2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81E3913D-5476-E19B-A439-46E2548ADF01}"/>
              </a:ext>
            </a:extLst>
          </p:cNvPr>
          <p:cNvSpPr txBox="1"/>
          <p:nvPr/>
        </p:nvSpPr>
        <p:spPr>
          <a:xfrm>
            <a:off x="5112003" y="5225797"/>
            <a:ext cx="2594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3500&lt;3512&lt;3600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314AFD3C-B328-EF8F-2D1B-31AF14B724DD}"/>
              </a:ext>
            </a:extLst>
          </p:cNvPr>
          <p:cNvSpPr txBox="1"/>
          <p:nvPr/>
        </p:nvSpPr>
        <p:spPr>
          <a:xfrm>
            <a:off x="2735745" y="4876233"/>
            <a:ext cx="20962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70C0"/>
                </a:solidFill>
                <a:latin typeface="Cursive standard" pitchFamily="2" charset="0"/>
              </a:rPr>
              <a:t>trois-mille-cinq-cent-douze</a:t>
            </a:r>
          </a:p>
        </p:txBody>
      </p:sp>
    </p:spTree>
    <p:extLst>
      <p:ext uri="{BB962C8B-B14F-4D97-AF65-F5344CB8AC3E}">
        <p14:creationId xmlns:p14="http://schemas.microsoft.com/office/powerpoint/2010/main" val="3346283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2" grpId="0" animBg="1"/>
      <p:bldP spid="33" grpId="0" animBg="1"/>
      <p:bldP spid="34" grpId="0" animBg="1"/>
      <p:bldP spid="35" grpId="0"/>
      <p:bldP spid="56" grpId="0"/>
      <p:bldP spid="57" grpId="0"/>
      <p:bldP spid="58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1008</TotalTime>
  <Words>52</Words>
  <Application>Microsoft Office PowerPoint</Application>
  <PresentationFormat>Affichage à l'écran (4:3)</PresentationFormat>
  <Paragraphs>33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Cursive standard</vt:lpstr>
      <vt:lpstr>Wingdings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37</cp:revision>
  <dcterms:created xsi:type="dcterms:W3CDTF">2023-02-07T14:55:57Z</dcterms:created>
  <dcterms:modified xsi:type="dcterms:W3CDTF">2025-08-12T06:07:22Z</dcterms:modified>
</cp:coreProperties>
</file>